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59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1" r:id="rId15"/>
    <p:sldId id="267" r:id="rId16"/>
    <p:sldId id="272" r:id="rId17"/>
    <p:sldId id="268" r:id="rId18"/>
    <p:sldId id="273" r:id="rId19"/>
    <p:sldId id="274" r:id="rId20"/>
    <p:sldId id="275" r:id="rId21"/>
    <p:sldId id="276" r:id="rId22"/>
    <p:sldId id="277" r:id="rId23"/>
    <p:sldId id="278" r:id="rId24"/>
    <p:sldId id="286" r:id="rId25"/>
    <p:sldId id="287" r:id="rId26"/>
    <p:sldId id="279" r:id="rId27"/>
    <p:sldId id="285" r:id="rId28"/>
    <p:sldId id="282" r:id="rId29"/>
    <p:sldId id="283" r:id="rId30"/>
    <p:sldId id="284" r:id="rId31"/>
    <p:sldId id="280" r:id="rId32"/>
    <p:sldId id="288" r:id="rId33"/>
    <p:sldId id="289" r:id="rId34"/>
    <p:sldId id="281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  <a:srgbClr val="FFCCCC"/>
    <a:srgbClr val="FFFF00"/>
    <a:srgbClr val="CC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6C857A-C310-4A74-8237-41B7DDE7BB89}" type="datetimeFigureOut">
              <a:rPr lang="en-US" smtClean="0"/>
              <a:t>2/17/2009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983D9-70F6-425F-8C21-3C432DE44FB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983D9-70F6-425F-8C21-3C432DE44FB7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578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5257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258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258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258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2583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2584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2585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258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258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2588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2589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2590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BADA456-74DE-4D5F-BD2B-F54763FA85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F8978-DAEE-405E-B23C-259C275197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57892-FC9A-4D03-BD87-1AD62D9EBD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05C4807-5C92-4859-BDF6-03BBDBD6DF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4E540C9-D439-4608-92FC-51688C7EEB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8A284F0-4191-4F48-AB88-DBE6A67FE6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79424C1-8B87-4A5B-B92B-D44C81B710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740759-9D92-4A77-A6F9-C1154632B5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ED7CE0-900F-452F-B496-2190CEA88A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B8D74-D2E5-4F79-95A3-45ADE5CB82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D5F96-6961-45A6-8B9F-E1D6D6A787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ADF642-48B6-4742-96D7-50CD9D6C0C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376C7-B05E-4CB1-AF73-FC2268F625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29DF2-F102-4901-B2E3-AB1ADE496D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6481E-1EB5-4575-88A5-FEE4FDBD01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55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5155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155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155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155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155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156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156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156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156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156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5156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5156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3C51B2FE-9C22-4968-B244-92E57F81BD4D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rn-today.com/Today/pix/millikan_r.jpg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loit.edu/~nurember/book/images/People/Classical/Philosophers/big/Democritus%20LXXv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rds.yahoo.com/_ylt=A9iby4FhXgVFw8gAQRGJzbkF;_ylu=X3oDMTBjdmNoOTVjBHBvcwMyBHNlYwNzcg--/SIG=1hohsdqsp/EXP=1158066145/**http%3a/images.search.yahoo.com/search/images/view%3fback=http%253A%252F%252Fimages.search.yahoo.com%252Fsearch%252Fimages%253Fei%253DUTF-8%2526fr%253Dslv1-wave%2526p%253Djames%252520chadwick%2526fr2%253Dtab-web%26w=250%26h=340%26imgurl=www.bhak-bludenz.ac.at%252Fphysik%252Fgeschichte%252Fphysiker%252Fbilder%252Fchadwick.jpg%26rurl=http%253A%252F%252Fwww.bhak-bludenz.ac.at%252Fphysik%252Fgeschichte%252Fphysiker%252Fchadwick.shtml%26size=5.9kB%26name=chadwick.jpg%26p=james%2bchadwick%26type=jpeg%26no=2%26tt=444%26oid=0fdb6171a65e70ac%26ei=UTF-8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rds.yahoo.com/_ylt=A9gnMiTw5QdFxyYBxiSJzbkF;_ylu=X3oDMTBjZGM1ZGE1BHBvcwM1BHNlYwNzcg--/SIG=1ekllrugj/EXP=1158231920/**http%3a/images.search.yahoo.com/search/images/view%3fback=http%253A%252F%252Fimg.search.yahoo.com%252Fsearch%252Fimages%253Fei%253Dutf-8%2526fr%253Dslv1-wave%2526p%253Dsee-saw%26w=1024%26h=552%26imgurl=www.people.virginia.edu%252F%257Esgm4y%252FSEE_SAW%252520copy.jpg%26rurl=http%253A%252F%252Fwww.people.virginia.edu%252F%257Esgm4y%26size=56.8kB%26name=SEE_SAW%2bcopy.jpg%26p=see-saw%26type=jpeg%26no=5%26tt=13,990%26oid=f617a791d6ce69e2%26ei=UTF-8" TargetMode="Externa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ickenshop.co.uk/acatalog/halloween/smlimg/Rb15875sm.jpg" TargetMode="Externa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all-creatures.org/recipes/images/i-dates-medjool.jpg&amp;imgrefurl=http://www.all-creatures.org/recipes/i-dates-medjool.html&amp;h=686&amp;w=721&amp;sz=47&amp;hl=en&amp;start=4&amp;tbnid=h-W7bZG_88xd-M:&amp;tbnh=133&amp;tbnw=140&amp;prev=/images%3Fq%3Ddates%26svnum%3D10%26hl%3Den%26lr%3D%26sa%3DG" TargetMode="Externa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://rpsec.usca.sc.edu/Classwork/731sp2001/Lesson/Bryan/History2.html" TargetMode="Externa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eb.jjay.cuny.edu/~acarpi/NSC/3-atoms.htm" TargetMode="External"/><Relationship Id="rId4" Type="http://schemas.openxmlformats.org/officeDocument/2006/relationships/hyperlink" Target="http://www.physics.ucsb.edu/~jatila/xmm/TheAtomicModel3.html" TargetMode="Externa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ocodile-clips.com/absorb/AC4/sample/LR304.html" TargetMode="Externa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ichardbowles.tripod.com/chemistry/balance.htm" TargetMode="External"/><Relationship Id="rId4" Type="http://schemas.openxmlformats.org/officeDocument/2006/relationships/hyperlink" Target="http://www.algebralab.org/practice/practice.aspx?file=Algebra_AverageAtomicMass.x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Atomic Structure</a:t>
            </a:r>
          </a:p>
        </p:txBody>
      </p:sp>
      <p:sp>
        <p:nvSpPr>
          <p:cNvPr id="1321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Test on this unit will include:</a:t>
            </a:r>
          </a:p>
          <a:p>
            <a:pPr lvl="1"/>
            <a:r>
              <a:rPr lang="en-US"/>
              <a:t>Atomic models and history</a:t>
            </a:r>
          </a:p>
          <a:p>
            <a:pPr lvl="1"/>
            <a:r>
              <a:rPr lang="en-US"/>
              <a:t>Isotopes</a:t>
            </a:r>
          </a:p>
          <a:p>
            <a:pPr lvl="1"/>
            <a:r>
              <a:rPr lang="en-US"/>
              <a:t>Intro to balancing chemical equations</a:t>
            </a:r>
          </a:p>
          <a:p>
            <a:pPr lvl="1"/>
            <a:r>
              <a:rPr lang="en-US"/>
              <a:t>Some naming and formula writing</a:t>
            </a:r>
          </a:p>
          <a:p>
            <a:pPr lvl="1"/>
            <a:r>
              <a:rPr lang="en-US"/>
              <a:t>Ions (again!)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Sense of Timing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Up to the 1890’s there was no experimental evidence that atoms were made of smaller things</a:t>
            </a:r>
          </a:p>
          <a:p>
            <a:r>
              <a:rPr lang="en-US"/>
              <a:t>There were still many prominent scientists who did not even believe in atoms (not ever seen)</a:t>
            </a:r>
          </a:p>
          <a:p>
            <a:r>
              <a:rPr lang="en-US"/>
              <a:t>Then came a few classic experiments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Thomson’s Cathode Ray Experiment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J. J. Thomson in 1897</a:t>
            </a:r>
          </a:p>
          <a:p>
            <a:pPr>
              <a:lnSpc>
                <a:spcPct val="90000"/>
              </a:lnSpc>
            </a:pPr>
            <a:r>
              <a:rPr lang="en-US" sz="2800"/>
              <a:t>Apply a high voltage to air airless sealed glass tube</a:t>
            </a:r>
          </a:p>
          <a:p>
            <a:pPr>
              <a:lnSpc>
                <a:spcPct val="90000"/>
              </a:lnSpc>
            </a:pPr>
            <a:r>
              <a:rPr lang="en-US" sz="2800"/>
              <a:t>When voltage “turned on” a light is seen (called a cathode ray).</a:t>
            </a:r>
          </a:p>
          <a:p>
            <a:pPr>
              <a:lnSpc>
                <a:spcPct val="90000"/>
              </a:lnSpc>
            </a:pPr>
            <a:r>
              <a:rPr lang="en-US" sz="2800"/>
              <a:t>These cathode rays leave the negatively charged cathode and move toward the positively charged anode.</a:t>
            </a:r>
          </a:p>
          <a:p>
            <a:pPr>
              <a:lnSpc>
                <a:spcPct val="90000"/>
              </a:lnSpc>
            </a:pPr>
            <a:r>
              <a:rPr lang="en-US" sz="2800"/>
              <a:t>They can be made to bend toward or away from a charged metal object (opposite charges attract and like charges repel).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9" name="Picture 5" descr="Image Previe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838200"/>
            <a:ext cx="6477000" cy="5100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8" name="Picture 10" descr="FG02_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275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Even though atoms are electrically neutral they contain definite negative charged particles, which we now know as </a:t>
            </a:r>
            <a:r>
              <a:rPr lang="en-US" b="1">
                <a:solidFill>
                  <a:srgbClr val="CC99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electrons</a:t>
            </a:r>
            <a:r>
              <a:rPr lang="en-US"/>
              <a:t>.</a:t>
            </a:r>
          </a:p>
          <a:p>
            <a:r>
              <a:rPr lang="en-US"/>
              <a:t>This led to a model of the atom known as the “plum pudding model”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The model of atoms at this point (plum pudding model)</a:t>
            </a:r>
          </a:p>
        </p:txBody>
      </p:sp>
      <p:pic>
        <p:nvPicPr>
          <p:cNvPr id="148485" name="Picture 5" descr="AAAUATG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1905000"/>
            <a:ext cx="3506788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/>
              <a:t>Millikan 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828800"/>
            <a:ext cx="69342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Determined the charge/mass ratio and later the electrical charge on an electron</a:t>
            </a:r>
          </a:p>
          <a:p>
            <a:pPr>
              <a:lnSpc>
                <a:spcPct val="90000"/>
              </a:lnSpc>
            </a:pPr>
            <a:r>
              <a:rPr lang="en-US"/>
              <a:t>Led to determination of the mass of the electron of 9.109 x 10</a:t>
            </a:r>
            <a:r>
              <a:rPr lang="en-US" baseline="30000"/>
              <a:t>-31</a:t>
            </a:r>
            <a:r>
              <a:rPr lang="en-US"/>
              <a:t> kg. </a:t>
            </a:r>
          </a:p>
          <a:p>
            <a:pPr>
              <a:lnSpc>
                <a:spcPct val="90000"/>
              </a:lnSpc>
            </a:pPr>
            <a:r>
              <a:rPr lang="en-US"/>
              <a:t>Charge was found to be 1.602 x 10</a:t>
            </a:r>
            <a:r>
              <a:rPr lang="en-US" baseline="30000"/>
              <a:t>-19</a:t>
            </a:r>
            <a:r>
              <a:rPr lang="en-US"/>
              <a:t> Coulombs.</a:t>
            </a:r>
          </a:p>
          <a:p>
            <a:pPr>
              <a:lnSpc>
                <a:spcPct val="90000"/>
              </a:lnSpc>
            </a:pPr>
            <a:r>
              <a:rPr lang="en-US"/>
              <a:t>These two numbers will be made relative to other subatomic particles in a chart later.</a:t>
            </a:r>
          </a:p>
        </p:txBody>
      </p:sp>
      <p:pic>
        <p:nvPicPr>
          <p:cNvPr id="157701" name="Picture 5" descr="millikan_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017713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Rutherford’s Gold Foil Experiment 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57400"/>
            <a:ext cx="8229600" cy="4530725"/>
          </a:xfrm>
        </p:spPr>
        <p:txBody>
          <a:bodyPr/>
          <a:lstStyle/>
          <a:p>
            <a:r>
              <a:rPr lang="en-US"/>
              <a:t>Trying to find experimental evidence to support the plum pudding model</a:t>
            </a:r>
          </a:p>
          <a:p>
            <a:r>
              <a:rPr lang="en-US"/>
              <a:t>“shot” alpha particles at a very thin layer of gold (gold foil)</a:t>
            </a:r>
          </a:p>
          <a:p>
            <a:r>
              <a:rPr lang="en-US"/>
              <a:t>Alpha particles (helium nuclei) have two relevant features here:</a:t>
            </a:r>
          </a:p>
          <a:p>
            <a:pPr lvl="1"/>
            <a:r>
              <a:rPr lang="en-US"/>
              <a:t>They have a lot of momentum (mass x speed)</a:t>
            </a:r>
          </a:p>
          <a:p>
            <a:pPr lvl="1"/>
            <a:r>
              <a:rPr lang="en-US"/>
              <a:t>They have a positive charge </a:t>
            </a:r>
          </a:p>
        </p:txBody>
      </p:sp>
      <p:pic>
        <p:nvPicPr>
          <p:cNvPr id="149509" name="Picture 5" descr="Image Previe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0"/>
            <a:ext cx="1681163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Gold Foil Experiment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Hypothesis was that the massive alpha particles would “plow through” the thin layer of gold essentially unimpeded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pic>
        <p:nvPicPr>
          <p:cNvPr id="158725" name="Picture 5" descr="gold-foi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3200400"/>
            <a:ext cx="6553200" cy="3430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Results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Most alpha particles went straight through</a:t>
            </a:r>
          </a:p>
          <a:p>
            <a:pPr>
              <a:lnSpc>
                <a:spcPct val="90000"/>
              </a:lnSpc>
            </a:pPr>
            <a:r>
              <a:rPr lang="en-US"/>
              <a:t>Some were deflected off at an angle</a:t>
            </a:r>
          </a:p>
          <a:p>
            <a:pPr>
              <a:lnSpc>
                <a:spcPct val="90000"/>
              </a:lnSpc>
            </a:pPr>
            <a:r>
              <a:rPr lang="en-US"/>
              <a:t>Very few deflected backwards (Rutherford this was as surprising as seeing a cannonball rebound from a sheet of tissue paper)</a:t>
            </a:r>
          </a:p>
          <a:p>
            <a:pPr>
              <a:lnSpc>
                <a:spcPct val="90000"/>
              </a:lnSpc>
            </a:pPr>
            <a:r>
              <a:rPr lang="en-US"/>
              <a:t>How to explain this (what could affect the positive alpha particle’s path sometimes but not often?)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Early History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905000"/>
            <a:ext cx="3695700" cy="4114800"/>
          </a:xfrm>
        </p:spPr>
        <p:txBody>
          <a:bodyPr/>
          <a:lstStyle/>
          <a:p>
            <a:r>
              <a:rPr lang="en-US" sz="2800">
                <a:solidFill>
                  <a:srgbClr val="CC99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Democritus</a:t>
            </a:r>
            <a:r>
              <a:rPr lang="en-US" sz="2800"/>
              <a:t> (about 2500 years ago)</a:t>
            </a:r>
          </a:p>
          <a:p>
            <a:pPr lvl="1"/>
            <a:r>
              <a:rPr lang="en-US" sz="2400"/>
              <a:t>More of a philosopher than a scientist (why?)</a:t>
            </a:r>
          </a:p>
          <a:p>
            <a:pPr lvl="1"/>
            <a:r>
              <a:rPr lang="en-US" sz="2400"/>
              <a:t>Developed the idea of a basic “indivisible particle” Greek for indivisible = atomos</a:t>
            </a:r>
          </a:p>
        </p:txBody>
      </p:sp>
      <p:pic>
        <p:nvPicPr>
          <p:cNvPr id="134149" name="Picture 5" descr="Democritus%2520LXXv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1905000"/>
            <a:ext cx="4495800" cy="4027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Explanation</a:t>
            </a:r>
          </a:p>
        </p:txBody>
      </p:sp>
      <p:sp>
        <p:nvSpPr>
          <p:cNvPr id="160775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/>
              <a:t>The atom has a small, positively charged center or nucleus</a:t>
            </a:r>
          </a:p>
          <a:p>
            <a:r>
              <a:rPr lang="en-US" sz="2800"/>
              <a:t>Small- most alpha particles “missed” it</a:t>
            </a:r>
          </a:p>
          <a:p>
            <a:r>
              <a:rPr lang="en-US" sz="2800"/>
              <a:t>Positive- it caused the positive alpha particles to deflect off at and angle</a:t>
            </a:r>
          </a:p>
        </p:txBody>
      </p:sp>
      <p:pic>
        <p:nvPicPr>
          <p:cNvPr id="160773" name="Picture 5" descr="foil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295400"/>
            <a:ext cx="38100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small is the Nucleus?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Typical analogy is that if a golf ball represented the nucleus then the atom would have a diameter of 2-3 miles</a:t>
            </a:r>
          </a:p>
          <a:p>
            <a:r>
              <a:rPr lang="en-US"/>
              <a:t>Thus- atoms are almost entirely empty space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Model of the Atom (~1915)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Small positive nucleus surrounded by electrons </a:t>
            </a:r>
          </a:p>
        </p:txBody>
      </p:sp>
      <p:pic>
        <p:nvPicPr>
          <p:cNvPr id="163845" name="Picture 5" descr="Atom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2819400"/>
            <a:ext cx="4267200" cy="2655888"/>
          </a:xfrm>
          <a:prstGeom prst="rect">
            <a:avLst/>
          </a:prstGeom>
          <a:noFill/>
        </p:spPr>
      </p:pic>
      <p:sp>
        <p:nvSpPr>
          <p:cNvPr id="163846" name="Text Box 6"/>
          <p:cNvSpPr txBox="1">
            <a:spLocks noChangeArrowheads="1"/>
          </p:cNvSpPr>
          <p:nvPr/>
        </p:nvSpPr>
        <p:spPr bwMode="auto">
          <a:xfrm>
            <a:off x="1355725" y="6059488"/>
            <a:ext cx="179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FF00"/>
                </a:solidFill>
              </a:rPr>
              <a:t>Not to scale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nuclear detail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Credit for discovering the actual positive particle in the nucleus is a bit “blurry”</a:t>
            </a:r>
          </a:p>
          <a:p>
            <a:r>
              <a:rPr lang="en-US"/>
              <a:t>Typically credit is given to Eugene Goldstein</a:t>
            </a:r>
          </a:p>
          <a:p>
            <a:r>
              <a:rPr lang="en-US"/>
              <a:t>Another nuclear particle, the neutron was discovered by James Chadwick in 1932 </a:t>
            </a:r>
          </a:p>
          <a:p>
            <a:r>
              <a:rPr lang="en-US"/>
              <a:t>Why did it take so long?  </a:t>
            </a:r>
          </a:p>
        </p:txBody>
      </p:sp>
      <p:pic>
        <p:nvPicPr>
          <p:cNvPr id="164869" name="Picture 5" descr="Go to full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6400" y="4724400"/>
            <a:ext cx="1565275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Modern Model	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Called the quantum model of the atom. We will discuss more later on</a:t>
            </a:r>
          </a:p>
          <a:p>
            <a:r>
              <a:rPr lang="en-US"/>
              <a:t>Key point to this model is that electron’s exact location is not known. Electrons do not orbit the nucleus (the Bohr Model) but are better described as being in a “cloud” where they have a higher or lower probability of being found.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Modern Model</a:t>
            </a:r>
          </a:p>
        </p:txBody>
      </p:sp>
      <p:pic>
        <p:nvPicPr>
          <p:cNvPr id="175109" name="Picture 5" descr="electron_cloud_mode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219200"/>
            <a:ext cx="8305800" cy="5221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summary of major nuclear particles</a:t>
            </a:r>
          </a:p>
        </p:txBody>
      </p:sp>
      <p:graphicFrame>
        <p:nvGraphicFramePr>
          <p:cNvPr id="165967" name="Group 79"/>
          <p:cNvGraphicFramePr>
            <a:graphicFrameLocks noGrp="1"/>
          </p:cNvGraphicFramePr>
          <p:nvPr>
            <p:ph idx="1"/>
          </p:nvPr>
        </p:nvGraphicFramePr>
        <p:xfrm>
          <a:off x="76200" y="1752600"/>
          <a:ext cx="9067800" cy="4589463"/>
        </p:xfrm>
        <a:graphic>
          <a:graphicData uri="http://schemas.openxmlformats.org/drawingml/2006/table">
            <a:tbl>
              <a:tblPr/>
              <a:tblGrid>
                <a:gridCol w="1447800"/>
                <a:gridCol w="1295400"/>
                <a:gridCol w="1219200"/>
                <a:gridCol w="1219200"/>
                <a:gridCol w="990600"/>
                <a:gridCol w="1371600"/>
                <a:gridCol w="1524000"/>
              </a:tblGrid>
              <a:tr h="1133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Particle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mass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Relative mass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Relative charge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symbol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Location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Discoverer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Proton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1.7 x10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-27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 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99FF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 amu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CC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+1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p</a:t>
                      </a:r>
                      <a:r>
                        <a:rPr kumimoji="0" lang="en-US" sz="2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Nucleus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Goldstein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3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Neutron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1.7 x10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-27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 Kg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99FF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 amu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CC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Nucleus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Chadwick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Electron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9.1 x10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-31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99FF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1/1800 amu   (~ 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CC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Outside nucleus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Thomson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Timeline Summary</a:t>
            </a:r>
          </a:p>
        </p:txBody>
      </p:sp>
      <p:pic>
        <p:nvPicPr>
          <p:cNvPr id="173061" name="Picture 5" descr="Atomic_model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414463"/>
            <a:ext cx="6324600" cy="54435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Interpreting Nuclide Symbols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baseline="-25000"/>
              <a:t>27</a:t>
            </a:r>
          </a:p>
          <a:p>
            <a:pPr>
              <a:buFont typeface="Wingdings" pitchFamily="2" charset="2"/>
              <a:buNone/>
            </a:pPr>
            <a:r>
              <a:rPr lang="en-US"/>
              <a:t>    </a:t>
            </a:r>
            <a:r>
              <a:rPr lang="en-US" sz="6000" b="1"/>
              <a:t>Al</a:t>
            </a:r>
          </a:p>
          <a:p>
            <a:pPr>
              <a:buFont typeface="Wingdings" pitchFamily="2" charset="2"/>
              <a:buNone/>
            </a:pPr>
            <a:r>
              <a:rPr lang="en-US" baseline="30000"/>
              <a:t>13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</p:txBody>
      </p:sp>
      <p:sp>
        <p:nvSpPr>
          <p:cNvPr id="169988" name="Rectangle 4"/>
          <p:cNvSpPr>
            <a:spLocks noChangeArrowheads="1"/>
          </p:cNvSpPr>
          <p:nvPr/>
        </p:nvSpPr>
        <p:spPr bwMode="auto">
          <a:xfrm>
            <a:off x="1066800" y="3276600"/>
            <a:ext cx="16002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Atomic</a:t>
            </a:r>
          </a:p>
          <a:p>
            <a:pPr algn="ctr"/>
            <a:r>
              <a:rPr lang="en-US" sz="2000" b="1"/>
              <a:t> Number</a:t>
            </a:r>
          </a:p>
        </p:txBody>
      </p:sp>
      <p:sp>
        <p:nvSpPr>
          <p:cNvPr id="169989" name="Rectangle 5"/>
          <p:cNvSpPr>
            <a:spLocks noChangeArrowheads="1"/>
          </p:cNvSpPr>
          <p:nvPr/>
        </p:nvSpPr>
        <p:spPr bwMode="auto">
          <a:xfrm>
            <a:off x="1447800" y="1295400"/>
            <a:ext cx="1676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Mass Number</a:t>
            </a:r>
          </a:p>
        </p:txBody>
      </p:sp>
      <p:sp>
        <p:nvSpPr>
          <p:cNvPr id="169991" name="Line 7"/>
          <p:cNvSpPr>
            <a:spLocks noChangeShapeType="1"/>
          </p:cNvSpPr>
          <p:nvPr/>
        </p:nvSpPr>
        <p:spPr bwMode="auto">
          <a:xfrm flipH="1" flipV="1">
            <a:off x="762000" y="33528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9992" name="Line 8"/>
          <p:cNvSpPr>
            <a:spLocks noChangeShapeType="1"/>
          </p:cNvSpPr>
          <p:nvPr/>
        </p:nvSpPr>
        <p:spPr bwMode="auto">
          <a:xfrm flipH="1">
            <a:off x="990600" y="152400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9994" name="Text Box 10"/>
          <p:cNvSpPr txBox="1">
            <a:spLocks noChangeArrowheads="1"/>
          </p:cNvSpPr>
          <p:nvPr/>
        </p:nvSpPr>
        <p:spPr bwMode="auto">
          <a:xfrm>
            <a:off x="1143000" y="4724400"/>
            <a:ext cx="74676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The atomic number is the number of protons in the nucleus of an atom.</a:t>
            </a:r>
          </a:p>
          <a:p>
            <a:pPr>
              <a:spcBef>
                <a:spcPct val="50000"/>
              </a:spcBef>
            </a:pPr>
            <a:r>
              <a:rPr lang="en-US" sz="2000" b="1"/>
              <a:t>In a neutral tom it is lso equal to he number of electrons</a:t>
            </a:r>
          </a:p>
          <a:p>
            <a:pPr>
              <a:spcBef>
                <a:spcPct val="50000"/>
              </a:spcBef>
            </a:pPr>
            <a:r>
              <a:rPr lang="en-US" sz="2000" b="1"/>
              <a:t>The mass number is the number of protons plus neutrons.</a:t>
            </a:r>
          </a:p>
          <a:p>
            <a:pPr>
              <a:spcBef>
                <a:spcPct val="50000"/>
              </a:spcBef>
            </a:pPr>
            <a:r>
              <a:rPr lang="en-US" sz="2000" b="1"/>
              <a:t>To get the number of neutrons subtract (27-13=14 neutrons)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This would be a lithium atom with 3 protons, 3 electrons and 4 neutrons</a:t>
            </a:r>
          </a:p>
        </p:txBody>
      </p:sp>
      <p:pic>
        <p:nvPicPr>
          <p:cNvPr id="171013" name="Picture 5" descr="Image Previe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1219200"/>
            <a:ext cx="5791200" cy="3473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Alchemists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Developed many useful techniques, especially for working with metals</a:t>
            </a:r>
          </a:p>
          <a:p>
            <a:r>
              <a:rPr lang="en-US"/>
              <a:t>Mystical aspects = quest for perfection</a:t>
            </a:r>
          </a:p>
          <a:p>
            <a:r>
              <a:rPr lang="en-US"/>
              <a:t>Did not approach science with the kind of logic we recognize as “science”</a:t>
            </a:r>
          </a:p>
          <a:p>
            <a:r>
              <a:rPr lang="en-US"/>
              <a:t>Did accomplish much (no explanation of why things did or did not happen)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Points to Note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 neutral atom # protons = # electrons</a:t>
            </a:r>
          </a:p>
          <a:p>
            <a:r>
              <a:rPr lang="en-US"/>
              <a:t>In an ion electrons may be lost or gained to create a charge imbalance.</a:t>
            </a:r>
          </a:p>
          <a:p>
            <a:r>
              <a:rPr lang="en-US"/>
              <a:t>The number of protons does not change as that would change the identity of the atom</a:t>
            </a:r>
          </a:p>
          <a:p>
            <a:r>
              <a:rPr lang="en-US"/>
              <a:t>The number of neutrons may vary- giving different isotopes (coming up very soon)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Isotopes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Definition = forms of an atom with different numbers of neutrons</a:t>
            </a:r>
          </a:p>
          <a:p>
            <a:r>
              <a:rPr lang="en-US"/>
              <a:t>Same number of protons and electrons but different number of neutrons</a:t>
            </a:r>
          </a:p>
          <a:p>
            <a:r>
              <a:rPr lang="en-US"/>
              <a:t>Atomic number is the same</a:t>
            </a:r>
          </a:p>
          <a:p>
            <a:r>
              <a:rPr lang="en-US"/>
              <a:t>Mass number differs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3" name="Picture 5" descr="isotop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0"/>
            <a:ext cx="7239000" cy="6824663"/>
          </a:xfrm>
          <a:prstGeom prst="rect">
            <a:avLst/>
          </a:prstGeom>
          <a:noFill/>
        </p:spPr>
      </p:pic>
      <p:sp>
        <p:nvSpPr>
          <p:cNvPr id="176134" name="Rectangle 6"/>
          <p:cNvSpPr>
            <a:spLocks noChangeArrowheads="1"/>
          </p:cNvSpPr>
          <p:nvPr/>
        </p:nvSpPr>
        <p:spPr bwMode="auto">
          <a:xfrm>
            <a:off x="6858000" y="2743200"/>
            <a:ext cx="19812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b="1"/>
              <a:t>This shows </a:t>
            </a:r>
          </a:p>
          <a:p>
            <a:r>
              <a:rPr lang="en-US" sz="2000" b="1"/>
              <a:t>only the</a:t>
            </a:r>
          </a:p>
          <a:p>
            <a:r>
              <a:rPr lang="en-US" sz="2000" b="1"/>
              <a:t>nuclei </a:t>
            </a:r>
          </a:p>
          <a:p>
            <a:r>
              <a:rPr lang="en-US" sz="2000" b="1"/>
              <a:t>(not electrons)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 isotopes of lithium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Each has 3 protons and 3 electrons. The isotopes differ in number of neutrons and in mass number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They would be named lithium-6, lithium-7 and lithium-8.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There is not “normal” lithium and its isotopes. All three are the isotopes of lithum.</a:t>
            </a:r>
          </a:p>
        </p:txBody>
      </p:sp>
      <p:pic>
        <p:nvPicPr>
          <p:cNvPr id="177157" name="Picture 5" descr="isotop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143000"/>
            <a:ext cx="6172200" cy="3690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Average Atomic Mass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Look on the periodic table. The atomic masses are not whole numbers</a:t>
            </a:r>
          </a:p>
          <a:p>
            <a:r>
              <a:rPr lang="en-US"/>
              <a:t>Does this mean some atoms have a fraction of a neutron</a:t>
            </a:r>
          </a:p>
          <a:p>
            <a:r>
              <a:rPr lang="en-US"/>
              <a:t>Nope- it’s more like why the average family has 2.2 kids</a:t>
            </a:r>
          </a:p>
          <a:p>
            <a:r>
              <a:rPr lang="en-US"/>
              <a:t>It is an average- in this case a weighted average.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it is determined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19200"/>
            <a:ext cx="40386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/>
              <a:t>Uses a mass spectrometer (mass spec) which separates and analyzes isotopes based on how they move (which is determined by theirmass)</a:t>
            </a:r>
          </a:p>
          <a:p>
            <a:endParaRPr lang="en-US" sz="2800"/>
          </a:p>
        </p:txBody>
      </p:sp>
      <p:pic>
        <p:nvPicPr>
          <p:cNvPr id="178181" name="Picture 5" descr="Mass_Spec_of_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1219200"/>
            <a:ext cx="5562600" cy="3705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You Might See</a:t>
            </a:r>
          </a:p>
        </p:txBody>
      </p:sp>
      <p:sp>
        <p:nvSpPr>
          <p:cNvPr id="180229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/>
              <a:t>Different peaks correspond to different masses</a:t>
            </a:r>
          </a:p>
          <a:p>
            <a:r>
              <a:rPr lang="en-US" sz="2800"/>
              <a:t>The height is proportional to the number of atoms of molecules (fragments) with that mass. Twice as tall = twice as many</a:t>
            </a:r>
          </a:p>
        </p:txBody>
      </p:sp>
      <p:pic>
        <p:nvPicPr>
          <p:cNvPr id="180235" name="Picture 11" descr="mass-spe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1143000"/>
            <a:ext cx="4267200" cy="2568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An Average Atomic </a:t>
            </a:r>
            <a:br>
              <a:rPr lang="en-US" sz="4000"/>
            </a:br>
            <a:r>
              <a:rPr lang="en-US" sz="4000"/>
              <a:t>Mass Sample Calculation</a:t>
            </a:r>
          </a:p>
        </p:txBody>
      </p:sp>
      <p:pic>
        <p:nvPicPr>
          <p:cNvPr id="182277" name="Picture 5" descr="img0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447800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301" name="Picture 5" descr="img0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28600"/>
            <a:ext cx="8382000" cy="6286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 you</a:t>
            </a:r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Multiply the mass of each isotope times the abundance of that isotope and add them all up</a:t>
            </a:r>
          </a:p>
          <a:p>
            <a:r>
              <a:rPr lang="en-US"/>
              <a:t>You can also do it with %’s (which add to 100 and then divide by 100). Abundances add to 1 which saves a step.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5" name="Picture 5" descr="teniers-alchemis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381000"/>
            <a:ext cx="7010400" cy="6238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9" name="Picture 5" descr="avgatomicmas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1038" y="461963"/>
            <a:ext cx="7781925" cy="5934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Hints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average can be no higher than the mass of the heaviest isotope</a:t>
            </a:r>
          </a:p>
          <a:p>
            <a:r>
              <a:rPr lang="en-US"/>
              <a:t>The average can be no lower than the mass of the lightest isotope </a:t>
            </a:r>
          </a:p>
          <a:p>
            <a:r>
              <a:rPr lang="en-US"/>
              <a:t>You can establish a “reasonable range” just by looking</a:t>
            </a:r>
          </a:p>
          <a:p>
            <a:r>
              <a:rPr lang="en-US"/>
              <a:t>If one isotope is dominant then the average is likely to be close to that #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Intro to Chemical Equations and Balancing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Just an intro here- much more in unit 3</a:t>
            </a:r>
          </a:p>
          <a:p>
            <a:r>
              <a:rPr lang="en-US"/>
              <a:t>Must know naming and formula writing to do this well</a:t>
            </a:r>
          </a:p>
          <a:p>
            <a:r>
              <a:rPr lang="en-US"/>
              <a:t>Learn the symbols for states of matter and other symbols used in equations</a:t>
            </a:r>
          </a:p>
          <a:p>
            <a:r>
              <a:rPr lang="en-US"/>
              <a:t>Equation vs reaction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it?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4911725"/>
          </a:xfrm>
        </p:spPr>
        <p:txBody>
          <a:bodyPr/>
          <a:lstStyle/>
          <a:p>
            <a:r>
              <a:rPr lang="en-US" sz="2800"/>
              <a:t>A symbolic or shorthand way of describing what happens during a chemical reaction by using chemical formulas</a:t>
            </a:r>
          </a:p>
          <a:p>
            <a:r>
              <a:rPr lang="en-US" sz="2800"/>
              <a:t>Starting materials = reactants</a:t>
            </a:r>
          </a:p>
          <a:p>
            <a:r>
              <a:rPr lang="en-US" sz="2800"/>
              <a:t>Ending materials = products</a:t>
            </a:r>
          </a:p>
          <a:p>
            <a:r>
              <a:rPr lang="en-US" sz="2800"/>
              <a:t>Change is shown by an arrow which can mean “yield” or “react to produce” or “make” or form” (you get the idea)</a:t>
            </a:r>
          </a:p>
          <a:p>
            <a:r>
              <a:rPr lang="en-US" sz="2800"/>
              <a:t>So  reactants      products</a:t>
            </a:r>
          </a:p>
          <a:p>
            <a:r>
              <a:rPr lang="en-US" sz="2800"/>
              <a:t>The reacts react and produce (form) the products</a:t>
            </a:r>
          </a:p>
        </p:txBody>
      </p:sp>
      <p:sp>
        <p:nvSpPr>
          <p:cNvPr id="189444" name="Line 4"/>
          <p:cNvSpPr>
            <a:spLocks noChangeShapeType="1"/>
          </p:cNvSpPr>
          <p:nvPr/>
        </p:nvSpPr>
        <p:spPr bwMode="auto">
          <a:xfrm>
            <a:off x="2590800" y="52578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 Detail with these…</a:t>
            </a:r>
          </a:p>
        </p:txBody>
      </p:sp>
      <p:graphicFrame>
        <p:nvGraphicFramePr>
          <p:cNvPr id="190495" name="Group 3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89513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755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(s)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Solid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(l)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Liquid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(g)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Gas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(aq)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99FF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Aqueous</a:t>
                      </a: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 (dissolved in water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cs typeface="Arial" charset="0"/>
                        </a:rPr>
                        <a:t>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Heat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5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xyz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</a:rPr>
                        <a:t>xyz acts as a catalyst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0494" name="Line 30"/>
          <p:cNvSpPr>
            <a:spLocks noChangeShapeType="1"/>
          </p:cNvSpPr>
          <p:nvPr/>
        </p:nvSpPr>
        <p:spPr bwMode="auto">
          <a:xfrm>
            <a:off x="1828800" y="6096000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Aqueous hydrogen peroxide will decompose in the presence of a metal (such as Ni) catalyst to liquid water and oxygen gas.</a:t>
            </a:r>
          </a:p>
          <a:p>
            <a:r>
              <a:rPr lang="en-US"/>
              <a:t>The unbalanced (we’ll get to that) equation looks like this:</a:t>
            </a:r>
          </a:p>
          <a:p>
            <a:pPr>
              <a:buFont typeface="Wingdings" pitchFamily="2" charset="2"/>
              <a:buNone/>
            </a:pPr>
            <a:r>
              <a:rPr lang="en-US"/>
              <a:t>H</a:t>
            </a:r>
            <a:r>
              <a:rPr lang="en-US" baseline="-25000"/>
              <a:t>2</a:t>
            </a:r>
            <a:r>
              <a:rPr lang="en-US"/>
              <a:t>O</a:t>
            </a:r>
            <a:r>
              <a:rPr lang="en-US" baseline="-25000"/>
              <a:t>2(aq)         </a:t>
            </a:r>
            <a:r>
              <a:rPr lang="en-US"/>
              <a:t>    H</a:t>
            </a:r>
            <a:r>
              <a:rPr lang="en-US" baseline="-25000"/>
              <a:t>2</a:t>
            </a:r>
            <a:r>
              <a:rPr lang="en-US"/>
              <a:t>O</a:t>
            </a:r>
            <a:r>
              <a:rPr lang="en-US" baseline="-25000"/>
              <a:t>(l)</a:t>
            </a:r>
            <a:r>
              <a:rPr lang="en-US"/>
              <a:t>  +  O</a:t>
            </a:r>
            <a:r>
              <a:rPr lang="en-US" baseline="-25000"/>
              <a:t>2(g)</a:t>
            </a:r>
          </a:p>
        </p:txBody>
      </p:sp>
      <p:sp>
        <p:nvSpPr>
          <p:cNvPr id="192516" name="Line 4"/>
          <p:cNvSpPr>
            <a:spLocks noChangeShapeType="1"/>
          </p:cNvSpPr>
          <p:nvPr/>
        </p:nvSpPr>
        <p:spPr bwMode="auto">
          <a:xfrm>
            <a:off x="2057400" y="5029200"/>
            <a:ext cx="99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517" name="Text Box 5"/>
          <p:cNvSpPr txBox="1">
            <a:spLocks noChangeArrowheads="1"/>
          </p:cNvSpPr>
          <p:nvPr/>
        </p:nvSpPr>
        <p:spPr bwMode="auto">
          <a:xfrm>
            <a:off x="2362200" y="4572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92518" name="Text Box 6"/>
          <p:cNvSpPr txBox="1">
            <a:spLocks noChangeArrowheads="1"/>
          </p:cNvSpPr>
          <p:nvPr/>
        </p:nvSpPr>
        <p:spPr bwMode="auto">
          <a:xfrm>
            <a:off x="2286000" y="46482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Pt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2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Nitrogen and hydrogen gases, when heated, produce ammonia gas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N</a:t>
            </a:r>
            <a:r>
              <a:rPr lang="en-US" baseline="-25000"/>
              <a:t>2(g)</a:t>
            </a:r>
            <a:r>
              <a:rPr lang="en-US"/>
              <a:t>  + H</a:t>
            </a:r>
            <a:r>
              <a:rPr lang="en-US" baseline="-25000"/>
              <a:t>2(g)</a:t>
            </a:r>
            <a:r>
              <a:rPr lang="en-US"/>
              <a:t>             NH</a:t>
            </a:r>
            <a:r>
              <a:rPr lang="en-US" baseline="-25000"/>
              <a:t>3(g)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This equations is not yet balanced (it fails to obey conservation laws)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Notice how the equation is a convenient shorthand to convey lots of info.</a:t>
            </a:r>
          </a:p>
        </p:txBody>
      </p:sp>
      <p:sp>
        <p:nvSpPr>
          <p:cNvPr id="193540" name="Line 4"/>
          <p:cNvSpPr>
            <a:spLocks noChangeShapeType="1"/>
          </p:cNvSpPr>
          <p:nvPr/>
        </p:nvSpPr>
        <p:spPr bwMode="auto">
          <a:xfrm>
            <a:off x="2819400" y="3352800"/>
            <a:ext cx="106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541" name="Text Box 5"/>
          <p:cNvSpPr txBox="1">
            <a:spLocks noChangeArrowheads="1"/>
          </p:cNvSpPr>
          <p:nvPr/>
        </p:nvSpPr>
        <p:spPr bwMode="auto">
          <a:xfrm>
            <a:off x="3048000" y="3048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b="1">
                <a:cs typeface="Arial" charset="0"/>
              </a:rPr>
              <a:t>Δ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 to Balancing  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Done to accurately describe relative ratios of atoms and molecules in reactions (rxns)</a:t>
            </a:r>
          </a:p>
          <a:p>
            <a:r>
              <a:rPr lang="en-US" b="1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Subscripts are never changed</a:t>
            </a:r>
            <a:r>
              <a:rPr lang="en-US"/>
              <a:t>: that would change the formula of a compound and thus its identity</a:t>
            </a:r>
          </a:p>
          <a:p>
            <a:r>
              <a:rPr lang="en-US"/>
              <a:t>Balance using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coefficients</a:t>
            </a:r>
          </a:p>
          <a:p>
            <a:r>
              <a:rPr lang="en-US"/>
              <a:t>This unit- the “inspection” method</a:t>
            </a:r>
          </a:p>
          <a:p>
            <a:r>
              <a:rPr lang="en-US"/>
              <a:t>Next unit- systematic approach</a:t>
            </a:r>
          </a:p>
        </p:txBody>
      </p:sp>
      <p:pic>
        <p:nvPicPr>
          <p:cNvPr id="194565" name="Picture 5" descr="Go to full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381000"/>
            <a:ext cx="1524000" cy="819150"/>
          </a:xfrm>
          <a:prstGeom prst="rect">
            <a:avLst/>
          </a:prstGeom>
          <a:noFill/>
        </p:spPr>
      </p:pic>
      <p:pic>
        <p:nvPicPr>
          <p:cNvPr id="194567" name="Picture 7" descr="Go to full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381000"/>
            <a:ext cx="1524000" cy="81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Sample 1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Methane (natural gas) burns in oxygen to produce carbon dioxide gas and water vapor.</a:t>
            </a:r>
          </a:p>
          <a:p>
            <a:r>
              <a:rPr lang="en-US"/>
              <a:t>The unbalanced equation (requires all formulas to be written properly) is   sometimes called a skeleton equation</a:t>
            </a:r>
          </a:p>
          <a:p>
            <a:r>
              <a:rPr lang="en-US"/>
              <a:t> CH</a:t>
            </a:r>
            <a:r>
              <a:rPr lang="en-US" baseline="-25000"/>
              <a:t>4(g)</a:t>
            </a:r>
            <a:r>
              <a:rPr lang="en-US"/>
              <a:t>  + O</a:t>
            </a:r>
            <a:r>
              <a:rPr lang="en-US" baseline="-25000"/>
              <a:t>2(g)</a:t>
            </a:r>
            <a:r>
              <a:rPr lang="en-US"/>
              <a:t>        CO</a:t>
            </a:r>
            <a:r>
              <a:rPr lang="en-US" baseline="-25000"/>
              <a:t>2(g)</a:t>
            </a:r>
            <a:r>
              <a:rPr lang="en-US"/>
              <a:t> + H</a:t>
            </a:r>
            <a:r>
              <a:rPr lang="en-US" baseline="-25000"/>
              <a:t>2</a:t>
            </a:r>
            <a:r>
              <a:rPr lang="en-US"/>
              <a:t>O</a:t>
            </a:r>
            <a:r>
              <a:rPr lang="en-US" baseline="-25000"/>
              <a:t>(g)</a:t>
            </a:r>
          </a:p>
        </p:txBody>
      </p:sp>
      <p:pic>
        <p:nvPicPr>
          <p:cNvPr id="195589" name="Picture 5" descr="Rb15875sm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8600" y="2971800"/>
            <a:ext cx="896938" cy="1752600"/>
          </a:xfrm>
          <a:prstGeom prst="rect">
            <a:avLst/>
          </a:prstGeom>
          <a:noFill/>
        </p:spPr>
      </p:pic>
      <p:sp>
        <p:nvSpPr>
          <p:cNvPr id="195590" name="Line 6"/>
          <p:cNvSpPr>
            <a:spLocks noChangeShapeType="1"/>
          </p:cNvSpPr>
          <p:nvPr/>
        </p:nvSpPr>
        <p:spPr bwMode="auto">
          <a:xfrm>
            <a:off x="3505200" y="50292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CH</a:t>
            </a:r>
            <a:r>
              <a:rPr lang="en-US" sz="4000" baseline="-25000"/>
              <a:t>4(g)</a:t>
            </a:r>
            <a:r>
              <a:rPr lang="en-US" sz="4000"/>
              <a:t>  + O</a:t>
            </a:r>
            <a:r>
              <a:rPr lang="en-US" sz="4000" baseline="-25000"/>
              <a:t>2(g)</a:t>
            </a:r>
            <a:r>
              <a:rPr lang="en-US" sz="4000"/>
              <a:t>        CO</a:t>
            </a:r>
            <a:r>
              <a:rPr lang="en-US" sz="4000" baseline="-25000"/>
              <a:t>2(g)</a:t>
            </a:r>
            <a:r>
              <a:rPr lang="en-US" sz="4000"/>
              <a:t> + H</a:t>
            </a:r>
            <a:r>
              <a:rPr lang="en-US" sz="4000" baseline="-25000"/>
              <a:t>2</a:t>
            </a:r>
            <a:r>
              <a:rPr lang="en-US" sz="4000"/>
              <a:t>O</a:t>
            </a:r>
            <a:r>
              <a:rPr lang="en-US" sz="4000" baseline="-25000"/>
              <a:t>(g)</a:t>
            </a:r>
            <a:br>
              <a:rPr lang="en-US" sz="4000" baseline="-25000"/>
            </a:br>
            <a:endParaRPr lang="en-US" sz="4000" baseline="-25000"/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/>
              <a:t>To follow conservation laws there need to be the same number of C atoms on each side, and the same number of H atoms on each side, etc.</a:t>
            </a:r>
          </a:p>
          <a:p>
            <a:r>
              <a:rPr lang="en-US"/>
              <a:t>This is not the case now so we choose coefficients that accomplish this. </a:t>
            </a:r>
          </a:p>
          <a:p>
            <a:r>
              <a:rPr lang="en-US"/>
              <a:t>Place a 2 in front of the water (to balance the hydrogens)</a:t>
            </a:r>
          </a:p>
          <a:p>
            <a:r>
              <a:rPr lang="en-US"/>
              <a:t>CH</a:t>
            </a:r>
            <a:r>
              <a:rPr lang="en-US" baseline="-25000"/>
              <a:t>4(g)</a:t>
            </a:r>
            <a:r>
              <a:rPr lang="en-US"/>
              <a:t>  + O</a:t>
            </a:r>
            <a:r>
              <a:rPr lang="en-US" baseline="-25000"/>
              <a:t>2(g)</a:t>
            </a:r>
            <a:r>
              <a:rPr lang="en-US"/>
              <a:t>        CO</a:t>
            </a:r>
            <a:r>
              <a:rPr lang="en-US" baseline="-25000"/>
              <a:t>2(g)</a:t>
            </a:r>
            <a:r>
              <a:rPr lang="en-US"/>
              <a:t> + 2 H</a:t>
            </a:r>
            <a:r>
              <a:rPr lang="en-US" baseline="-25000"/>
              <a:t>2</a:t>
            </a:r>
            <a:r>
              <a:rPr lang="en-US"/>
              <a:t>O</a:t>
            </a:r>
            <a:r>
              <a:rPr lang="en-US" baseline="-25000"/>
              <a:t>(g) </a:t>
            </a:r>
            <a:endParaRPr lang="en-US"/>
          </a:p>
        </p:txBody>
      </p:sp>
      <p:sp>
        <p:nvSpPr>
          <p:cNvPr id="196612" name="Line 4"/>
          <p:cNvSpPr>
            <a:spLocks noChangeShapeType="1"/>
          </p:cNvSpPr>
          <p:nvPr/>
        </p:nvSpPr>
        <p:spPr bwMode="auto">
          <a:xfrm>
            <a:off x="4038600" y="609600"/>
            <a:ext cx="6858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13" name="Line 5"/>
          <p:cNvSpPr>
            <a:spLocks noChangeShapeType="1"/>
          </p:cNvSpPr>
          <p:nvPr/>
        </p:nvSpPr>
        <p:spPr bwMode="auto">
          <a:xfrm>
            <a:off x="3429000" y="60960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Lavoisier (1743-1794)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Helped turn chemistry into an experimental science</a:t>
            </a:r>
          </a:p>
          <a:p>
            <a:pPr lvl="1"/>
            <a:r>
              <a:rPr lang="en-US"/>
              <a:t>Verified the law of conservation of mass</a:t>
            </a:r>
          </a:p>
          <a:p>
            <a:r>
              <a:rPr lang="en-US"/>
              <a:t>Beheaded in French Revolution (worked as a tax collector)- this pretty much stopped his career as a scientist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CH</a:t>
            </a:r>
            <a:r>
              <a:rPr lang="en-US" sz="4000" baseline="-25000"/>
              <a:t>4(g)</a:t>
            </a:r>
            <a:r>
              <a:rPr lang="en-US" sz="4000"/>
              <a:t>  + O</a:t>
            </a:r>
            <a:r>
              <a:rPr lang="en-US" sz="4000" baseline="-25000"/>
              <a:t>2(g)</a:t>
            </a:r>
            <a:r>
              <a:rPr lang="en-US" sz="4000"/>
              <a:t>        CO</a:t>
            </a:r>
            <a:r>
              <a:rPr lang="en-US" sz="4000" baseline="-25000"/>
              <a:t>2(g)</a:t>
            </a:r>
            <a:r>
              <a:rPr lang="en-US" sz="4000"/>
              <a:t> + 2 H</a:t>
            </a:r>
            <a:r>
              <a:rPr lang="en-US" sz="4000" baseline="-25000"/>
              <a:t>2</a:t>
            </a:r>
            <a:r>
              <a:rPr lang="en-US" sz="4000"/>
              <a:t>O</a:t>
            </a:r>
            <a:r>
              <a:rPr lang="en-US" sz="4000" baseline="-25000"/>
              <a:t>(g)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balances the H atoms but there are  4 oxygen atoms on the right (products) and two on the left (reactants)</a:t>
            </a:r>
          </a:p>
          <a:p>
            <a:r>
              <a:rPr lang="en-US"/>
              <a:t>Balance this by placing a coefficient of 2 in front of oxygen. Then check it.</a:t>
            </a:r>
          </a:p>
          <a:p>
            <a:r>
              <a:rPr lang="en-US"/>
              <a:t>CH</a:t>
            </a:r>
            <a:r>
              <a:rPr lang="en-US" baseline="-25000"/>
              <a:t>4(g)</a:t>
            </a:r>
            <a:r>
              <a:rPr lang="en-US"/>
              <a:t>  + 2 O</a:t>
            </a:r>
            <a:r>
              <a:rPr lang="en-US" baseline="-25000"/>
              <a:t>2(g)</a:t>
            </a:r>
            <a:r>
              <a:rPr lang="en-US"/>
              <a:t>        CO</a:t>
            </a:r>
            <a:r>
              <a:rPr lang="en-US" baseline="-25000"/>
              <a:t>2(g)</a:t>
            </a:r>
            <a:r>
              <a:rPr lang="en-US"/>
              <a:t> + 2 H</a:t>
            </a:r>
            <a:r>
              <a:rPr lang="en-US" baseline="-25000"/>
              <a:t>2</a:t>
            </a:r>
            <a:r>
              <a:rPr lang="en-US"/>
              <a:t>O</a:t>
            </a:r>
            <a:r>
              <a:rPr lang="en-US" baseline="-25000"/>
              <a:t>(g)</a:t>
            </a:r>
          </a:p>
        </p:txBody>
      </p:sp>
      <p:sp>
        <p:nvSpPr>
          <p:cNvPr id="197636" name="Line 4"/>
          <p:cNvSpPr>
            <a:spLocks noChangeShapeType="1"/>
          </p:cNvSpPr>
          <p:nvPr/>
        </p:nvSpPr>
        <p:spPr bwMode="auto">
          <a:xfrm>
            <a:off x="3886200" y="914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7637" name="Line 5"/>
          <p:cNvSpPr>
            <a:spLocks noChangeShapeType="1"/>
          </p:cNvSpPr>
          <p:nvPr/>
        </p:nvSpPr>
        <p:spPr bwMode="auto">
          <a:xfrm>
            <a:off x="3733800" y="44958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One with ions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Aqueous solutions of sodium sulfate and calcium nitrate react to produce aqueous sodium nitrate and solid calcium sulfate.</a:t>
            </a:r>
          </a:p>
          <a:p>
            <a:pPr>
              <a:lnSpc>
                <a:spcPct val="90000"/>
              </a:lnSpc>
            </a:pPr>
            <a:r>
              <a:rPr lang="en-US"/>
              <a:t>Unbalanced (formulas must all be correct before you can start any balancing). I’m leaving of states of matter here.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Na</a:t>
            </a:r>
            <a:r>
              <a:rPr lang="en-US" baseline="-25000"/>
              <a:t>2</a:t>
            </a:r>
            <a:r>
              <a:rPr lang="en-US"/>
              <a:t>SO</a:t>
            </a:r>
            <a:r>
              <a:rPr lang="en-US" baseline="-25000"/>
              <a:t>4</a:t>
            </a:r>
            <a:r>
              <a:rPr lang="en-US"/>
              <a:t> + Ca(NO</a:t>
            </a:r>
            <a:r>
              <a:rPr lang="en-US" baseline="-25000"/>
              <a:t>3</a:t>
            </a:r>
            <a:r>
              <a:rPr lang="en-US"/>
              <a:t>)</a:t>
            </a:r>
            <a:r>
              <a:rPr lang="en-US" baseline="-25000"/>
              <a:t>2</a:t>
            </a:r>
            <a:r>
              <a:rPr lang="en-US"/>
              <a:t>  </a:t>
            </a:r>
            <a:r>
              <a:rPr lang="en-US">
                <a:sym typeface="Wingdings" pitchFamily="2" charset="2"/>
              </a:rPr>
              <a:t> NaNO</a:t>
            </a:r>
            <a:r>
              <a:rPr lang="en-US" baseline="-25000">
                <a:sym typeface="Wingdings" pitchFamily="2" charset="2"/>
              </a:rPr>
              <a:t>3</a:t>
            </a:r>
            <a:r>
              <a:rPr lang="en-US">
                <a:sym typeface="Wingdings" pitchFamily="2" charset="2"/>
              </a:rPr>
              <a:t>  + CaSO</a:t>
            </a:r>
            <a:r>
              <a:rPr lang="en-US" baseline="-25000">
                <a:sym typeface="Wingdings" pitchFamily="2" charset="2"/>
              </a:rPr>
              <a:t>4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>
                <a:sym typeface="Wingdings" pitchFamily="2" charset="2"/>
              </a:rPr>
              <a:t>Hint- </a:t>
            </a:r>
            <a:r>
              <a:rPr lang="en-US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count ions when possible-</a:t>
            </a:r>
            <a:r>
              <a:rPr lang="en-US">
                <a:sym typeface="Wingdings" pitchFamily="2" charset="2"/>
              </a:rPr>
              <a:t> two nitrate ions on the left and one on the right.</a:t>
            </a:r>
            <a:r>
              <a:rPr lang="en-US"/>
              <a:t> 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229600" cy="59785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Na</a:t>
            </a:r>
            <a:r>
              <a:rPr lang="en-US" baseline="-25000"/>
              <a:t>2</a:t>
            </a:r>
            <a:r>
              <a:rPr lang="en-US"/>
              <a:t>SO</a:t>
            </a:r>
            <a:r>
              <a:rPr lang="en-US" baseline="-25000"/>
              <a:t>4</a:t>
            </a:r>
            <a:r>
              <a:rPr lang="en-US"/>
              <a:t> + Ca(NO</a:t>
            </a:r>
            <a:r>
              <a:rPr lang="en-US" baseline="-25000"/>
              <a:t>3</a:t>
            </a:r>
            <a:r>
              <a:rPr lang="en-US"/>
              <a:t>)</a:t>
            </a:r>
            <a:r>
              <a:rPr lang="en-US" baseline="-25000"/>
              <a:t>2</a:t>
            </a:r>
            <a:r>
              <a:rPr lang="en-US"/>
              <a:t>  </a:t>
            </a:r>
            <a:r>
              <a:rPr lang="en-US">
                <a:sym typeface="Wingdings" pitchFamily="2" charset="2"/>
              </a:rPr>
              <a:t> NaNO</a:t>
            </a:r>
            <a:r>
              <a:rPr lang="en-US" baseline="-25000">
                <a:sym typeface="Wingdings" pitchFamily="2" charset="2"/>
              </a:rPr>
              <a:t>3</a:t>
            </a:r>
            <a:r>
              <a:rPr lang="en-US">
                <a:sym typeface="Wingdings" pitchFamily="2" charset="2"/>
              </a:rPr>
              <a:t>  + CaSO</a:t>
            </a:r>
            <a:r>
              <a:rPr lang="en-US" baseline="-25000">
                <a:sym typeface="Wingdings" pitchFamily="2" charset="2"/>
              </a:rPr>
              <a:t>4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r>
              <a:rPr lang="en-US"/>
              <a:t>Need another nitrate (for a total of two) on the right. Can’t change subscripts so place a 2 in front of NaNO</a:t>
            </a:r>
            <a:r>
              <a:rPr lang="en-US" baseline="-25000"/>
              <a:t>3</a:t>
            </a:r>
            <a:r>
              <a:rPr lang="en-US"/>
              <a:t> on the right.</a:t>
            </a:r>
          </a:p>
          <a:p>
            <a:pPr>
              <a:buFont typeface="Wingdings" pitchFamily="2" charset="2"/>
              <a:buNone/>
            </a:pPr>
            <a:r>
              <a:rPr lang="en-US"/>
              <a:t>Na</a:t>
            </a:r>
            <a:r>
              <a:rPr lang="en-US" baseline="-25000"/>
              <a:t>2</a:t>
            </a:r>
            <a:r>
              <a:rPr lang="en-US"/>
              <a:t>SO</a:t>
            </a:r>
            <a:r>
              <a:rPr lang="en-US" baseline="-25000"/>
              <a:t>4</a:t>
            </a:r>
            <a:r>
              <a:rPr lang="en-US"/>
              <a:t> + Ca(NO</a:t>
            </a:r>
            <a:r>
              <a:rPr lang="en-US" baseline="-25000"/>
              <a:t>3</a:t>
            </a:r>
            <a:r>
              <a:rPr lang="en-US"/>
              <a:t>)</a:t>
            </a:r>
            <a:r>
              <a:rPr lang="en-US" baseline="-25000"/>
              <a:t>2</a:t>
            </a:r>
            <a:r>
              <a:rPr lang="en-US"/>
              <a:t>  </a:t>
            </a:r>
            <a:r>
              <a:rPr lang="en-US">
                <a:sym typeface="Wingdings" pitchFamily="2" charset="2"/>
              </a:rPr>
              <a:t> 2 NaNO</a:t>
            </a:r>
            <a:r>
              <a:rPr lang="en-US" baseline="-25000">
                <a:sym typeface="Wingdings" pitchFamily="2" charset="2"/>
              </a:rPr>
              <a:t>3</a:t>
            </a:r>
            <a:r>
              <a:rPr lang="en-US">
                <a:sym typeface="Wingdings" pitchFamily="2" charset="2"/>
              </a:rPr>
              <a:t>  + CaSO</a:t>
            </a:r>
            <a:r>
              <a:rPr lang="en-US" baseline="-25000">
                <a:sym typeface="Wingdings" pitchFamily="2" charset="2"/>
              </a:rPr>
              <a:t>4</a:t>
            </a:r>
          </a:p>
          <a:p>
            <a:pPr>
              <a:buFont typeface="Wingdings" pitchFamily="2" charset="2"/>
              <a:buNone/>
            </a:pPr>
            <a:r>
              <a:rPr lang="en-US"/>
              <a:t>The two now applies o the entire formula    (2 Na, 2N and 6 O or  2 Na and 2 nitrates)</a:t>
            </a:r>
          </a:p>
          <a:p>
            <a:pPr>
              <a:buFont typeface="Wingdings" pitchFamily="2" charset="2"/>
              <a:buNone/>
            </a:pPr>
            <a:r>
              <a:rPr lang="en-US"/>
              <a:t>All balanced- check atom by atom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709" name="Picture 5" descr="eqnb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Hints</a:t>
            </a: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Practice</a:t>
            </a:r>
          </a:p>
          <a:p>
            <a:r>
              <a:rPr lang="en-US" sz="2800"/>
              <a:t>Do lots of practice</a:t>
            </a:r>
          </a:p>
          <a:p>
            <a:r>
              <a:rPr lang="en-US" sz="2800"/>
              <a:t>In most cases the order you choose for the atoms is not crucial. </a:t>
            </a:r>
          </a:p>
          <a:p>
            <a:r>
              <a:rPr lang="en-US" sz="2800"/>
              <a:t>In hydrocarbon combustion reactions (burning propane and octane- see examples in class) the best order is usually C, H, O.</a:t>
            </a:r>
          </a:p>
          <a:p>
            <a:r>
              <a:rPr lang="en-US" sz="2800"/>
              <a:t>Make sure all formulas are written properly before trying to balance!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Lots of basic material that is used all year</a:t>
            </a:r>
          </a:p>
          <a:p>
            <a:pPr>
              <a:lnSpc>
                <a:spcPct val="90000"/>
              </a:lnSpc>
            </a:pPr>
            <a:r>
              <a:rPr lang="en-US"/>
              <a:t>Be able to write formulas and name compounds</a:t>
            </a:r>
          </a:p>
          <a:p>
            <a:pPr>
              <a:lnSpc>
                <a:spcPct val="90000"/>
              </a:lnSpc>
            </a:pPr>
            <a:r>
              <a:rPr lang="en-US"/>
              <a:t>Know your history -no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Know atomic structure</a:t>
            </a:r>
          </a:p>
          <a:p>
            <a:pPr>
              <a:lnSpc>
                <a:spcPct val="90000"/>
              </a:lnSpc>
            </a:pPr>
            <a:r>
              <a:rPr lang="en-US"/>
              <a:t>Isotopes and average atomic mass calculations</a:t>
            </a:r>
          </a:p>
          <a:p>
            <a:pPr>
              <a:lnSpc>
                <a:spcPct val="90000"/>
              </a:lnSpc>
            </a:pPr>
            <a:r>
              <a:rPr lang="en-US"/>
              <a:t>Basic balancing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  <p:pic>
        <p:nvPicPr>
          <p:cNvPr id="202757" name="Picture 5" descr="i-dates-medjool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2971800"/>
            <a:ext cx="1333500" cy="1266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Help?</a:t>
            </a:r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3"/>
              </a:rPr>
              <a:t>http://rpsec.usca.sc.edu/Classwork/731sp2001/Lesson/Bryan/History2.html</a:t>
            </a:r>
            <a:endParaRPr lang="en-US"/>
          </a:p>
          <a:p>
            <a:r>
              <a:rPr lang="en-US">
                <a:hlinkClick r:id="rId4"/>
              </a:rPr>
              <a:t>http://www.physics.ucsb.edu/~jatila/xmm/TheAtomicModel3.html</a:t>
            </a:r>
            <a:endParaRPr lang="en-US"/>
          </a:p>
          <a:p>
            <a:r>
              <a:rPr lang="en-US">
                <a:hlinkClick r:id="rId5"/>
              </a:rPr>
              <a:t>http://web.jjay.cuny.edu/~acarpi/NSC/3-atoms.htm</a:t>
            </a:r>
            <a:endParaRPr lang="en-US"/>
          </a:p>
          <a:p>
            <a:r>
              <a:rPr lang="en-US"/>
              <a:t>http://web.jjay.cuny.edu/~acarpi/NSC/3-atoms.htm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Help 2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3"/>
              </a:rPr>
              <a:t>http://www.crocodile-clips.com/absorb/AC4/sample/LR304.html</a:t>
            </a:r>
            <a:endParaRPr lang="en-US"/>
          </a:p>
          <a:p>
            <a:r>
              <a:rPr lang="en-US">
                <a:hlinkClick r:id="rId4"/>
              </a:rPr>
              <a:t>http://www.algebralab.org/practice/practice.aspx?file=Algebra_AverageAtomicMass.xml</a:t>
            </a:r>
            <a:endParaRPr lang="en-US"/>
          </a:p>
          <a:p>
            <a:r>
              <a:rPr lang="en-US">
                <a:hlinkClick r:id="rId5"/>
              </a:rPr>
              <a:t>http://richardbowles.tripod.com/chemistry/balance.htm</a:t>
            </a:r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2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848600" cy="1431925"/>
          </a:xfrm>
        </p:spPr>
        <p:txBody>
          <a:bodyPr/>
          <a:lstStyle/>
          <a:p>
            <a:r>
              <a:rPr lang="en-US"/>
              <a:t>Lavoisier (pre-guillotining)</a:t>
            </a:r>
          </a:p>
        </p:txBody>
      </p:sp>
      <p:pic>
        <p:nvPicPr>
          <p:cNvPr id="140298" name="Picture 10" descr="lavoisi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828800"/>
            <a:ext cx="4471988" cy="4724400"/>
          </a:xfrm>
          <a:prstGeom prst="rect">
            <a:avLst/>
          </a:prstGeom>
          <a:noFill/>
        </p:spPr>
      </p:pic>
      <p:pic>
        <p:nvPicPr>
          <p:cNvPr id="140300" name="Picture 12" descr="medieval-guillotine-48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19875" y="2514600"/>
            <a:ext cx="2524125" cy="43434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2" grpId="0"/>
      <p:bldP spid="140292" grpId="1"/>
      <p:bldP spid="140292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John Dalton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447800"/>
            <a:ext cx="7543800" cy="4114800"/>
          </a:xfrm>
        </p:spPr>
        <p:txBody>
          <a:bodyPr/>
          <a:lstStyle/>
          <a:p>
            <a:r>
              <a:rPr lang="en-US"/>
              <a:t>First atomic theory</a:t>
            </a:r>
          </a:p>
          <a:p>
            <a:pPr lvl="1"/>
            <a:r>
              <a:rPr lang="en-US"/>
              <a:t>Based on experimental evidence</a:t>
            </a:r>
          </a:p>
          <a:p>
            <a:pPr lvl="1"/>
            <a:r>
              <a:rPr lang="en-US"/>
              <a:t>First to describe 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color blin</a:t>
            </a:r>
            <a:r>
              <a:rPr lang="en-US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dn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ess</a:t>
            </a:r>
            <a:r>
              <a:rPr lang="en-US"/>
              <a:t> (also called Daltonism</a:t>
            </a:r>
          </a:p>
        </p:txBody>
      </p:sp>
      <p:pic>
        <p:nvPicPr>
          <p:cNvPr id="143365" name="Picture 5" descr="dalt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3505200"/>
            <a:ext cx="2803525" cy="3048000"/>
          </a:xfrm>
          <a:prstGeom prst="rect">
            <a:avLst/>
          </a:prstGeom>
          <a:noFill/>
        </p:spPr>
      </p:pic>
      <p:pic>
        <p:nvPicPr>
          <p:cNvPr id="143367" name="Picture 7" descr="jdsymbol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3048000"/>
            <a:ext cx="2713038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06425"/>
          </a:xfrm>
        </p:spPr>
        <p:txBody>
          <a:bodyPr/>
          <a:lstStyle/>
          <a:p>
            <a:r>
              <a:rPr lang="en-US"/>
              <a:t>Dalton’s Atomic Theory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582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All matter is composed of indivisible particles called atoms</a:t>
            </a:r>
          </a:p>
          <a:p>
            <a:pPr>
              <a:lnSpc>
                <a:spcPct val="90000"/>
              </a:lnSpc>
            </a:pPr>
            <a:r>
              <a:rPr lang="en-US" sz="2800"/>
              <a:t>Atoms do not change their identities when they undergo reactions</a:t>
            </a:r>
          </a:p>
          <a:p>
            <a:pPr>
              <a:lnSpc>
                <a:spcPct val="90000"/>
              </a:lnSpc>
            </a:pPr>
            <a:r>
              <a:rPr lang="en-US" sz="2800"/>
              <a:t>Elements have only one type of atom, all with the same properties. Elements of different atoms are different</a:t>
            </a:r>
          </a:p>
          <a:p>
            <a:pPr>
              <a:lnSpc>
                <a:spcPct val="90000"/>
              </a:lnSpc>
            </a:pPr>
            <a:r>
              <a:rPr lang="en-US" sz="2800"/>
              <a:t>Compounds are composed or two of more elements combined in fixed (definite) proportions</a:t>
            </a:r>
          </a:p>
          <a:p>
            <a:pPr>
              <a:lnSpc>
                <a:spcPct val="90000"/>
              </a:lnSpc>
            </a:pPr>
            <a:r>
              <a:rPr lang="en-US" sz="2800"/>
              <a:t>Chemical reactions involve the rearrangement of atoms to give new compounds. Atoms are not created, destroyed or broken down.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 the Visual Learner</a:t>
            </a:r>
          </a:p>
        </p:txBody>
      </p:sp>
      <p:pic>
        <p:nvPicPr>
          <p:cNvPr id="145413" name="Picture 5" descr="1803_dalton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1524000"/>
            <a:ext cx="6096000" cy="4610100"/>
          </a:xfrm>
          <a:prstGeom prst="rect">
            <a:avLst/>
          </a:prstGeom>
          <a:noFill/>
        </p:spPr>
      </p:pic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1752600" y="5562600"/>
            <a:ext cx="6019800" cy="990600"/>
          </a:xfrm>
          <a:prstGeom prst="rect">
            <a:avLst/>
          </a:prstGeom>
          <a:solidFill>
            <a:srgbClr val="FFCCCC"/>
          </a:solidFill>
          <a:ln w="76200" cmpd="tri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b="1">
                <a:solidFill>
                  <a:schemeClr val="bg2"/>
                </a:solidFill>
                <a:latin typeface="Tahoma" pitchFamily="34" charset="0"/>
              </a:rPr>
              <a:t>Two elements and a compound.</a:t>
            </a:r>
          </a:p>
          <a:p>
            <a:r>
              <a:rPr lang="en-US" sz="2000" b="1">
                <a:solidFill>
                  <a:schemeClr val="bg2"/>
                </a:solidFill>
                <a:latin typeface="Tahoma" pitchFamily="34" charset="0"/>
              </a:rPr>
              <a:t>Dalton made no claims as to the “why’s” of</a:t>
            </a:r>
          </a:p>
          <a:p>
            <a:r>
              <a:rPr lang="en-US" sz="2000" b="1">
                <a:solidFill>
                  <a:schemeClr val="bg2"/>
                </a:solidFill>
                <a:latin typeface="Tahoma" pitchFamily="34" charset="0"/>
              </a:rPr>
              <a:t>his theory.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7051</TotalTime>
  <Words>2128</Words>
  <Application>Microsoft PowerPoint</Application>
  <PresentationFormat>On-screen Show (4:3)</PresentationFormat>
  <Paragraphs>329</Paragraphs>
  <Slides>57</Slides>
  <Notes>57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2" baseType="lpstr">
      <vt:lpstr>Arial</vt:lpstr>
      <vt:lpstr>Times New Roman</vt:lpstr>
      <vt:lpstr>Wingdings</vt:lpstr>
      <vt:lpstr>Tahoma</vt:lpstr>
      <vt:lpstr>Orbit</vt:lpstr>
      <vt:lpstr>Atomic Structure</vt:lpstr>
      <vt:lpstr>Early History</vt:lpstr>
      <vt:lpstr>The Alchemists</vt:lpstr>
      <vt:lpstr>Slide 4</vt:lpstr>
      <vt:lpstr>Lavoisier (1743-1794)</vt:lpstr>
      <vt:lpstr>Lavoisier (pre-guillotining)</vt:lpstr>
      <vt:lpstr>John Dalton</vt:lpstr>
      <vt:lpstr>Dalton’s Atomic Theory</vt:lpstr>
      <vt:lpstr>For the Visual Learner</vt:lpstr>
      <vt:lpstr>Sense of Timing</vt:lpstr>
      <vt:lpstr>Thomson’s Cathode Ray Experiment</vt:lpstr>
      <vt:lpstr>Slide 12</vt:lpstr>
      <vt:lpstr>Slide 13</vt:lpstr>
      <vt:lpstr>Conclusions</vt:lpstr>
      <vt:lpstr>The model of atoms at this point (plum pudding model)</vt:lpstr>
      <vt:lpstr>Millikan </vt:lpstr>
      <vt:lpstr>Rutherford’s Gold Foil Experiment </vt:lpstr>
      <vt:lpstr>Gold Foil Experiment</vt:lpstr>
      <vt:lpstr>Results</vt:lpstr>
      <vt:lpstr>Explanation</vt:lpstr>
      <vt:lpstr>How small is the Nucleus?</vt:lpstr>
      <vt:lpstr>Model of the Atom (~1915)</vt:lpstr>
      <vt:lpstr>More nuclear detail</vt:lpstr>
      <vt:lpstr>Modern Model </vt:lpstr>
      <vt:lpstr>Modern Model</vt:lpstr>
      <vt:lpstr>summary of major nuclear particles</vt:lpstr>
      <vt:lpstr>Timeline Summary</vt:lpstr>
      <vt:lpstr>Interpreting Nuclide Symbols</vt:lpstr>
      <vt:lpstr>Examples</vt:lpstr>
      <vt:lpstr>Points to Note</vt:lpstr>
      <vt:lpstr>Isotopes</vt:lpstr>
      <vt:lpstr>Slide 32</vt:lpstr>
      <vt:lpstr>3 isotopes of lithium</vt:lpstr>
      <vt:lpstr>Average Atomic Mass</vt:lpstr>
      <vt:lpstr>How it is determined</vt:lpstr>
      <vt:lpstr>What You Might See</vt:lpstr>
      <vt:lpstr>An Average Atomic  Mass Sample Calculation</vt:lpstr>
      <vt:lpstr>Slide 38</vt:lpstr>
      <vt:lpstr>So you</vt:lpstr>
      <vt:lpstr>Slide 40</vt:lpstr>
      <vt:lpstr>Hints</vt:lpstr>
      <vt:lpstr>Intro to Chemical Equations and Balancing</vt:lpstr>
      <vt:lpstr>What is it?</vt:lpstr>
      <vt:lpstr>Add Detail with these…</vt:lpstr>
      <vt:lpstr>Example</vt:lpstr>
      <vt:lpstr>Example 2</vt:lpstr>
      <vt:lpstr>Intro to Balancing  </vt:lpstr>
      <vt:lpstr>Sample 1</vt:lpstr>
      <vt:lpstr>CH4(g)  + O2(g)        CO2(g) + H2O(g) </vt:lpstr>
      <vt:lpstr>CH4(g)  + O2(g)        CO2(g) + 2 H2O(g)</vt:lpstr>
      <vt:lpstr>One with ions</vt:lpstr>
      <vt:lpstr>Slide 52</vt:lpstr>
      <vt:lpstr>Slide 53</vt:lpstr>
      <vt:lpstr>Hints</vt:lpstr>
      <vt:lpstr>Summary</vt:lpstr>
      <vt:lpstr>More Help?</vt:lpstr>
      <vt:lpstr>More Help 2</vt:lpstr>
    </vt:vector>
  </TitlesOfParts>
  <Company>Wissahickon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Lgotlib</dc:creator>
  <cp:lastModifiedBy>asalla</cp:lastModifiedBy>
  <cp:revision>14</cp:revision>
  <cp:lastPrinted>1601-01-01T00:00:00Z</cp:lastPrinted>
  <dcterms:created xsi:type="dcterms:W3CDTF">2006-09-06T11:31:17Z</dcterms:created>
  <dcterms:modified xsi:type="dcterms:W3CDTF">2009-02-17T20:18:40Z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